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7" r:id="rId2"/>
    <p:sldId id="289" r:id="rId3"/>
    <p:sldId id="280" r:id="rId4"/>
    <p:sldId id="299" r:id="rId5"/>
    <p:sldId id="290" r:id="rId6"/>
    <p:sldId id="302" r:id="rId7"/>
    <p:sldId id="291" r:id="rId8"/>
    <p:sldId id="293" r:id="rId9"/>
    <p:sldId id="300" r:id="rId10"/>
    <p:sldId id="296" r:id="rId11"/>
    <p:sldId id="297" r:id="rId12"/>
    <p:sldId id="301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57" userDrawn="1">
          <p15:clr>
            <a:srgbClr val="A4A3A4"/>
          </p15:clr>
        </p15:guide>
        <p15:guide id="2" pos="7197" userDrawn="1">
          <p15:clr>
            <a:srgbClr val="A4A3A4"/>
          </p15:clr>
        </p15:guide>
        <p15:guide id="3" pos="4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1B262E"/>
    <a:srgbClr val="FEFAF1"/>
    <a:srgbClr val="D44740"/>
    <a:srgbClr val="FEF7E5"/>
    <a:srgbClr val="EBA021"/>
    <a:srgbClr val="CE4C51"/>
    <a:srgbClr val="E1AE71"/>
    <a:srgbClr val="EDCFAB"/>
    <a:srgbClr val="F8B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0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78" y="53"/>
      </p:cViewPr>
      <p:guideLst>
        <p:guide orient="horz" pos="3657"/>
        <p:guide pos="7197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993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54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46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787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66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38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80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54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19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639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705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48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253FC-6B26-41EB-AA31-CC0605C8A2D7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8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434"/>
            <a:ext cx="3783096" cy="450456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938" y="1469388"/>
            <a:ext cx="3370062" cy="54337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1" name="직사각형 60"/>
          <p:cNvSpPr/>
          <p:nvPr/>
        </p:nvSpPr>
        <p:spPr>
          <a:xfrm>
            <a:off x="6283736" y="1526617"/>
            <a:ext cx="3934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이다 </a:t>
            </a:r>
            <a:r>
              <a:rPr lang="ko-KR" altLang="en-US" sz="6000" spc="-150" dirty="0">
                <a:solidFill>
                  <a:srgbClr val="CE4C5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시바 </a:t>
            </a:r>
            <a:r>
              <a:rPr lang="en-US" altLang="ko-KR" sz="6000" spc="-150" dirty="0">
                <a:solidFill>
                  <a:srgbClr val="CE4C5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endParaRPr lang="ko-KR" altLang="en-US" sz="6000" spc="-150" dirty="0">
              <a:solidFill>
                <a:srgbClr val="CE4C5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1149" y="603288"/>
            <a:ext cx="5909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카트</a:t>
            </a:r>
            <a:r>
              <a:rPr lang="en-US" altLang="ko-KR" sz="60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6000" spc="-150" dirty="0" err="1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eli</a:t>
            </a:r>
            <a:r>
              <a:rPr lang="en-US" altLang="ko-KR" sz="60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</a:t>
            </a:r>
          </a:p>
          <a:p>
            <a:r>
              <a:rPr lang="en-US" altLang="ko-KR" sz="60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OTP</a:t>
            </a:r>
            <a:r>
              <a:rPr lang="ko-KR" altLang="en-US" sz="60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0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60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머신 러닝</a:t>
            </a:r>
            <a:endParaRPr lang="en-US" altLang="ko-KR" sz="6000" spc="-150" dirty="0">
              <a:solidFill>
                <a:srgbClr val="FEFAF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200562" y="5868625"/>
            <a:ext cx="5141924" cy="641662"/>
            <a:chOff x="3617115" y="5403146"/>
            <a:chExt cx="4486084" cy="481500"/>
          </a:xfrm>
        </p:grpSpPr>
        <p:sp>
          <p:nvSpPr>
            <p:cNvPr id="18" name="TextBox 17"/>
            <p:cNvSpPr txBox="1"/>
            <p:nvPr/>
          </p:nvSpPr>
          <p:spPr>
            <a:xfrm>
              <a:off x="3949077" y="5453759"/>
              <a:ext cx="41541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solidFill>
                    <a:srgbClr val="CE4C5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1891289 </a:t>
              </a:r>
              <a:r>
                <a:rPr lang="ko-KR" altLang="en-US" sz="1600" spc="-150" dirty="0" err="1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임채리</a:t>
              </a:r>
              <a:r>
                <a:rPr lang="ko-KR" altLang="en-US" sz="1600" spc="-150" dirty="0">
                  <a:solidFill>
                    <a:srgbClr val="CE4C5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spc="-150" dirty="0">
                  <a:solidFill>
                    <a:srgbClr val="CE4C5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1891321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최수진</a:t>
              </a:r>
              <a:r>
                <a:rPr lang="ko-KR" altLang="en-US" sz="1600" spc="-150" dirty="0">
                  <a:solidFill>
                    <a:srgbClr val="CE4C5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spc="-150" dirty="0">
                  <a:solidFill>
                    <a:srgbClr val="CE4C5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1891335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호현주</a:t>
              </a:r>
              <a:endParaRPr lang="en-US" altLang="ko-KR" sz="16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4" name="Freeform 12"/>
            <p:cNvSpPr>
              <a:spLocks noEditPoints="1"/>
            </p:cNvSpPr>
            <p:nvPr/>
          </p:nvSpPr>
          <p:spPr bwMode="auto">
            <a:xfrm flipH="1" flipV="1">
              <a:off x="3617115" y="5403146"/>
              <a:ext cx="331962" cy="257547"/>
            </a:xfrm>
            <a:custGeom>
              <a:avLst/>
              <a:gdLst>
                <a:gd name="T0" fmla="*/ 2734 w 4782"/>
                <a:gd name="T1" fmla="*/ 0 h 3411"/>
                <a:gd name="T2" fmla="*/ 4782 w 4782"/>
                <a:gd name="T3" fmla="*/ 0 h 3411"/>
                <a:gd name="T4" fmla="*/ 4782 w 4782"/>
                <a:gd name="T5" fmla="*/ 2046 h 3411"/>
                <a:gd name="T6" fmla="*/ 4099 w 4782"/>
                <a:gd name="T7" fmla="*/ 3411 h 3411"/>
                <a:gd name="T8" fmla="*/ 3074 w 4782"/>
                <a:gd name="T9" fmla="*/ 3411 h 3411"/>
                <a:gd name="T10" fmla="*/ 3758 w 4782"/>
                <a:gd name="T11" fmla="*/ 2046 h 3411"/>
                <a:gd name="T12" fmla="*/ 2734 w 4782"/>
                <a:gd name="T13" fmla="*/ 2046 h 3411"/>
                <a:gd name="T14" fmla="*/ 2734 w 4782"/>
                <a:gd name="T15" fmla="*/ 0 h 3411"/>
                <a:gd name="T16" fmla="*/ 0 w 4782"/>
                <a:gd name="T17" fmla="*/ 0 h 3411"/>
                <a:gd name="T18" fmla="*/ 2050 w 4782"/>
                <a:gd name="T19" fmla="*/ 0 h 3411"/>
                <a:gd name="T20" fmla="*/ 2050 w 4782"/>
                <a:gd name="T21" fmla="*/ 2046 h 3411"/>
                <a:gd name="T22" fmla="*/ 1367 w 4782"/>
                <a:gd name="T23" fmla="*/ 3411 h 3411"/>
                <a:gd name="T24" fmla="*/ 341 w 4782"/>
                <a:gd name="T25" fmla="*/ 3411 h 3411"/>
                <a:gd name="T26" fmla="*/ 1024 w 4782"/>
                <a:gd name="T27" fmla="*/ 2046 h 3411"/>
                <a:gd name="T28" fmla="*/ 0 w 4782"/>
                <a:gd name="T29" fmla="*/ 2046 h 3411"/>
                <a:gd name="T30" fmla="*/ 0 w 4782"/>
                <a:gd name="T31" fmla="*/ 0 h 3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82" h="3411">
                  <a:moveTo>
                    <a:pt x="2734" y="0"/>
                  </a:moveTo>
                  <a:lnTo>
                    <a:pt x="4782" y="0"/>
                  </a:lnTo>
                  <a:lnTo>
                    <a:pt x="4782" y="2046"/>
                  </a:lnTo>
                  <a:lnTo>
                    <a:pt x="4099" y="3411"/>
                  </a:lnTo>
                  <a:lnTo>
                    <a:pt x="3074" y="3411"/>
                  </a:lnTo>
                  <a:lnTo>
                    <a:pt x="3758" y="2046"/>
                  </a:lnTo>
                  <a:lnTo>
                    <a:pt x="2734" y="2046"/>
                  </a:lnTo>
                  <a:lnTo>
                    <a:pt x="2734" y="0"/>
                  </a:lnTo>
                  <a:close/>
                  <a:moveTo>
                    <a:pt x="0" y="0"/>
                  </a:moveTo>
                  <a:lnTo>
                    <a:pt x="2050" y="0"/>
                  </a:lnTo>
                  <a:lnTo>
                    <a:pt x="2050" y="2046"/>
                  </a:lnTo>
                  <a:lnTo>
                    <a:pt x="1367" y="3411"/>
                  </a:lnTo>
                  <a:lnTo>
                    <a:pt x="341" y="3411"/>
                  </a:lnTo>
                  <a:lnTo>
                    <a:pt x="1024" y="2046"/>
                  </a:lnTo>
                  <a:lnTo>
                    <a:pt x="0" y="2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A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2"/>
            <p:cNvSpPr>
              <a:spLocks noEditPoints="1"/>
            </p:cNvSpPr>
            <p:nvPr/>
          </p:nvSpPr>
          <p:spPr bwMode="auto">
            <a:xfrm>
              <a:off x="7507379" y="5606551"/>
              <a:ext cx="331962" cy="257547"/>
            </a:xfrm>
            <a:custGeom>
              <a:avLst/>
              <a:gdLst>
                <a:gd name="T0" fmla="*/ 2734 w 4782"/>
                <a:gd name="T1" fmla="*/ 0 h 3411"/>
                <a:gd name="T2" fmla="*/ 4782 w 4782"/>
                <a:gd name="T3" fmla="*/ 0 h 3411"/>
                <a:gd name="T4" fmla="*/ 4782 w 4782"/>
                <a:gd name="T5" fmla="*/ 2046 h 3411"/>
                <a:gd name="T6" fmla="*/ 4099 w 4782"/>
                <a:gd name="T7" fmla="*/ 3411 h 3411"/>
                <a:gd name="T8" fmla="*/ 3074 w 4782"/>
                <a:gd name="T9" fmla="*/ 3411 h 3411"/>
                <a:gd name="T10" fmla="*/ 3758 w 4782"/>
                <a:gd name="T11" fmla="*/ 2046 h 3411"/>
                <a:gd name="T12" fmla="*/ 2734 w 4782"/>
                <a:gd name="T13" fmla="*/ 2046 h 3411"/>
                <a:gd name="T14" fmla="*/ 2734 w 4782"/>
                <a:gd name="T15" fmla="*/ 0 h 3411"/>
                <a:gd name="T16" fmla="*/ 0 w 4782"/>
                <a:gd name="T17" fmla="*/ 0 h 3411"/>
                <a:gd name="T18" fmla="*/ 2050 w 4782"/>
                <a:gd name="T19" fmla="*/ 0 h 3411"/>
                <a:gd name="T20" fmla="*/ 2050 w 4782"/>
                <a:gd name="T21" fmla="*/ 2046 h 3411"/>
                <a:gd name="T22" fmla="*/ 1367 w 4782"/>
                <a:gd name="T23" fmla="*/ 3411 h 3411"/>
                <a:gd name="T24" fmla="*/ 341 w 4782"/>
                <a:gd name="T25" fmla="*/ 3411 h 3411"/>
                <a:gd name="T26" fmla="*/ 1024 w 4782"/>
                <a:gd name="T27" fmla="*/ 2046 h 3411"/>
                <a:gd name="T28" fmla="*/ 0 w 4782"/>
                <a:gd name="T29" fmla="*/ 2046 h 3411"/>
                <a:gd name="T30" fmla="*/ 0 w 4782"/>
                <a:gd name="T31" fmla="*/ 0 h 3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82" h="3411">
                  <a:moveTo>
                    <a:pt x="2734" y="0"/>
                  </a:moveTo>
                  <a:lnTo>
                    <a:pt x="4782" y="0"/>
                  </a:lnTo>
                  <a:lnTo>
                    <a:pt x="4782" y="2046"/>
                  </a:lnTo>
                  <a:lnTo>
                    <a:pt x="4099" y="3411"/>
                  </a:lnTo>
                  <a:lnTo>
                    <a:pt x="3074" y="3411"/>
                  </a:lnTo>
                  <a:lnTo>
                    <a:pt x="3758" y="2046"/>
                  </a:lnTo>
                  <a:lnTo>
                    <a:pt x="2734" y="2046"/>
                  </a:lnTo>
                  <a:lnTo>
                    <a:pt x="2734" y="0"/>
                  </a:lnTo>
                  <a:close/>
                  <a:moveTo>
                    <a:pt x="0" y="0"/>
                  </a:moveTo>
                  <a:lnTo>
                    <a:pt x="2050" y="0"/>
                  </a:lnTo>
                  <a:lnTo>
                    <a:pt x="2050" y="2046"/>
                  </a:lnTo>
                  <a:lnTo>
                    <a:pt x="1367" y="3411"/>
                  </a:lnTo>
                  <a:lnTo>
                    <a:pt x="341" y="3411"/>
                  </a:lnTo>
                  <a:lnTo>
                    <a:pt x="1024" y="2046"/>
                  </a:lnTo>
                  <a:lnTo>
                    <a:pt x="0" y="2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A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649E36-4729-45CD-A3A5-D9A808288461}"/>
              </a:ext>
            </a:extLst>
          </p:cNvPr>
          <p:cNvSpPr txBox="1"/>
          <p:nvPr/>
        </p:nvSpPr>
        <p:spPr>
          <a:xfrm>
            <a:off x="5581055" y="5660963"/>
            <a:ext cx="238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  <a:r>
              <a:rPr lang="ko-KR" altLang="en-US" sz="160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69714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D6B844-8E64-476C-AB62-C1EBBBED28D0}"/>
              </a:ext>
            </a:extLst>
          </p:cNvPr>
          <p:cNvSpPr/>
          <p:nvPr/>
        </p:nvSpPr>
        <p:spPr>
          <a:xfrm>
            <a:off x="211413" y="3847026"/>
            <a:ext cx="4465468" cy="648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537496" y="496829"/>
            <a:ext cx="489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526462" y="456633"/>
            <a:ext cx="700677" cy="596815"/>
            <a:chOff x="4678085" y="2202513"/>
            <a:chExt cx="700677" cy="596815"/>
          </a:xfrm>
          <a:effectLst>
            <a:outerShdw blurRad="25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하트 58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1AE7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20206" y="2314274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FEF8E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endParaRPr lang="ko-KR" altLang="en-US" sz="2400" spc="-150" dirty="0">
                <a:solidFill>
                  <a:srgbClr val="FEF8E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9" b="19028"/>
          <a:stretch/>
        </p:blipFill>
        <p:spPr>
          <a:xfrm>
            <a:off x="321302" y="1294028"/>
            <a:ext cx="4286208" cy="2318793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 flipV="1">
            <a:off x="280785" y="1260629"/>
            <a:ext cx="4326725" cy="2379216"/>
          </a:xfrm>
          <a:prstGeom prst="roundRect">
            <a:avLst>
              <a:gd name="adj" fmla="val 0"/>
            </a:avLst>
          </a:prstGeom>
          <a:noFill/>
          <a:ln w="63500">
            <a:solidFill>
              <a:srgbClr val="1B2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15821" y="1251751"/>
            <a:ext cx="5155138" cy="5381979"/>
          </a:xfrm>
          <a:prstGeom prst="roundRect">
            <a:avLst>
              <a:gd name="adj" fmla="val 0"/>
            </a:avLst>
          </a:prstGeom>
          <a:solidFill>
            <a:srgbClr val="FEF7E5"/>
          </a:solidFill>
          <a:ln w="63500">
            <a:solidFill>
              <a:srgbClr val="D44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585192" y="1615256"/>
            <a:ext cx="5040768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 러닝 사용을 통해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빅데이터를 기반으로 새로운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위험을 빠르고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정확히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예측 가능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 algn="ctr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이로 인한 매장 내의 해킹을 통한 혼란을 막을 수 있음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 algn="ctr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OTP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금융권에서 사용하는 점만으로도 보안성에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신뢰도가 생김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E22C8-82FE-4A6F-98E5-BD5CF23C5EF4}"/>
              </a:ext>
            </a:extLst>
          </p:cNvPr>
          <p:cNvSpPr txBox="1"/>
          <p:nvPr/>
        </p:nvSpPr>
        <p:spPr>
          <a:xfrm>
            <a:off x="1537496" y="3986395"/>
            <a:ext cx="21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Jack… </a:t>
            </a:r>
            <a:r>
              <a:rPr lang="en-US" altLang="ko-KR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siba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528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434"/>
            <a:ext cx="3783096" cy="450456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939" y="1424293"/>
            <a:ext cx="3370062" cy="54337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1" name="직사각형 60"/>
          <p:cNvSpPr/>
          <p:nvPr/>
        </p:nvSpPr>
        <p:spPr>
          <a:xfrm>
            <a:off x="1315075" y="1631162"/>
            <a:ext cx="86579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</a:t>
            </a:r>
            <a:r>
              <a:rPr lang="ko-KR" altLang="en-US" sz="8000" spc="-150" dirty="0" err="1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하지마</a:t>
            </a:r>
            <a:r>
              <a:rPr lang="ko-KR" altLang="en-US" sz="80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0" spc="-150" dirty="0">
                <a:solidFill>
                  <a:srgbClr val="CE4C5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시바 </a:t>
            </a:r>
            <a:r>
              <a:rPr lang="en-US" altLang="ko-KR" sz="8000" spc="-150" dirty="0">
                <a:solidFill>
                  <a:srgbClr val="CE4C5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endParaRPr lang="ko-KR" altLang="en-US" sz="8000" spc="-150" dirty="0">
              <a:solidFill>
                <a:srgbClr val="CE4C5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 flipH="1">
            <a:off x="3893726" y="1422010"/>
            <a:ext cx="138346" cy="165261"/>
          </a:xfrm>
          <a:prstGeom prst="ellipse">
            <a:avLst/>
          </a:prstGeom>
          <a:solidFill>
            <a:srgbClr val="FEF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F7E5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 flipH="1">
            <a:off x="4930161" y="1424292"/>
            <a:ext cx="138346" cy="165261"/>
          </a:xfrm>
          <a:prstGeom prst="ellipse">
            <a:avLst/>
          </a:prstGeom>
          <a:solidFill>
            <a:srgbClr val="FEF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F7E5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 flipH="1">
            <a:off x="5839615" y="1425062"/>
            <a:ext cx="138346" cy="165261"/>
          </a:xfrm>
          <a:prstGeom prst="ellipse">
            <a:avLst/>
          </a:prstGeom>
          <a:solidFill>
            <a:srgbClr val="FEF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F7E5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CFE938-4F33-4837-9B8D-357C5F55FA41}"/>
              </a:ext>
            </a:extLst>
          </p:cNvPr>
          <p:cNvCxnSpPr>
            <a:cxnSpLocks/>
          </p:cNvCxnSpPr>
          <p:nvPr/>
        </p:nvCxnSpPr>
        <p:spPr>
          <a:xfrm>
            <a:off x="3491511" y="2392978"/>
            <a:ext cx="3273273" cy="0"/>
          </a:xfrm>
          <a:prstGeom prst="line">
            <a:avLst/>
          </a:prstGeom>
          <a:ln w="155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5477E2-5977-45AB-A4C5-EB0F4A3699FC}"/>
              </a:ext>
            </a:extLst>
          </p:cNvPr>
          <p:cNvSpPr txBox="1"/>
          <p:nvPr/>
        </p:nvSpPr>
        <p:spPr>
          <a:xfrm>
            <a:off x="3962899" y="2944461"/>
            <a:ext cx="3433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받겠다</a:t>
            </a:r>
          </a:p>
        </p:txBody>
      </p:sp>
    </p:spTree>
    <p:extLst>
      <p:ext uri="{BB962C8B-B14F-4D97-AF65-F5344CB8AC3E}">
        <p14:creationId xmlns:p14="http://schemas.microsoft.com/office/powerpoint/2010/main" val="1437205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55" y="3826868"/>
            <a:ext cx="3407745" cy="303113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9" name="TextBox 48"/>
          <p:cNvSpPr txBox="1"/>
          <p:nvPr/>
        </p:nvSpPr>
        <p:spPr>
          <a:xfrm>
            <a:off x="8272970" y="3751967"/>
            <a:ext cx="2981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F04A4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 파 시 바</a:t>
            </a:r>
            <a:endParaRPr lang="ko-KR" altLang="en-US" sz="3200" spc="-150" dirty="0">
              <a:solidFill>
                <a:srgbClr val="D4474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9452468" y="3642935"/>
            <a:ext cx="109032" cy="109032"/>
          </a:xfrm>
          <a:prstGeom prst="ellipse">
            <a:avLst/>
          </a:prstGeom>
          <a:solidFill>
            <a:srgbClr val="F0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9941559" y="3642935"/>
            <a:ext cx="109032" cy="109032"/>
          </a:xfrm>
          <a:prstGeom prst="ellipse">
            <a:avLst/>
          </a:prstGeom>
          <a:solidFill>
            <a:srgbClr val="F0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0410572" y="3642935"/>
            <a:ext cx="109032" cy="109032"/>
          </a:xfrm>
          <a:prstGeom prst="ellipse">
            <a:avLst/>
          </a:prstGeom>
          <a:solidFill>
            <a:srgbClr val="F0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8983455" y="3642935"/>
            <a:ext cx="109032" cy="109032"/>
          </a:xfrm>
          <a:prstGeom prst="ellipse">
            <a:avLst/>
          </a:prstGeom>
          <a:solidFill>
            <a:srgbClr val="F0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D6B9D-7683-48EF-AFBE-CA77A7201D5D}"/>
              </a:ext>
            </a:extLst>
          </p:cNvPr>
          <p:cNvSpPr txBox="1"/>
          <p:nvPr/>
        </p:nvSpPr>
        <p:spPr>
          <a:xfrm>
            <a:off x="479394" y="656948"/>
            <a:ext cx="80184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들어줘서 </a:t>
            </a:r>
            <a:endParaRPr lang="en-US" altLang="ko-KR" sz="8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고맙다 </a:t>
            </a:r>
            <a:r>
              <a:rPr lang="ko-KR" altLang="en-US" sz="8800" dirty="0">
                <a:solidFill>
                  <a:srgbClr val="D447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시바</a:t>
            </a:r>
          </a:p>
        </p:txBody>
      </p:sp>
    </p:spTree>
    <p:extLst>
      <p:ext uri="{BB962C8B-B14F-4D97-AF65-F5344CB8AC3E}">
        <p14:creationId xmlns:p14="http://schemas.microsoft.com/office/powerpoint/2010/main" val="4109131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367355" y="2398808"/>
            <a:ext cx="489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선정 이유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67354" y="3429000"/>
            <a:ext cx="489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67356" y="4403903"/>
            <a:ext cx="489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해결 방안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67353" y="5394451"/>
            <a:ext cx="489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5356322" y="2373963"/>
            <a:ext cx="700677" cy="596815"/>
            <a:chOff x="4678085" y="2202513"/>
            <a:chExt cx="700677" cy="596815"/>
          </a:xfrm>
        </p:grpSpPr>
        <p:sp>
          <p:nvSpPr>
            <p:cNvPr id="25" name="하트 24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CE4C5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48781" y="2304749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endParaRPr lang="ko-KR" altLang="en-US" sz="2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356322" y="3360606"/>
            <a:ext cx="700677" cy="596815"/>
            <a:chOff x="4678085" y="2202513"/>
            <a:chExt cx="700677" cy="596815"/>
          </a:xfrm>
        </p:grpSpPr>
        <p:sp>
          <p:nvSpPr>
            <p:cNvPr id="28" name="하트 27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CE4C5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39354" y="2304847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2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356321" y="4361420"/>
            <a:ext cx="700677" cy="596815"/>
            <a:chOff x="4678085" y="2202513"/>
            <a:chExt cx="700677" cy="596815"/>
          </a:xfrm>
        </p:grpSpPr>
        <p:sp>
          <p:nvSpPr>
            <p:cNvPr id="31" name="하트 30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CE4C5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48781" y="2314274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2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356321" y="5357654"/>
            <a:ext cx="700677" cy="596815"/>
            <a:chOff x="4678085" y="2202513"/>
            <a:chExt cx="700677" cy="596815"/>
          </a:xfrm>
        </p:grpSpPr>
        <p:sp>
          <p:nvSpPr>
            <p:cNvPr id="34" name="하트 33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CE4C5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22405" y="2314274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endParaRPr lang="ko-KR" altLang="en-US" sz="2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53" y="1885950"/>
            <a:ext cx="3662134" cy="497205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/>
          <p:cNvGrpSpPr/>
          <p:nvPr/>
        </p:nvGrpSpPr>
        <p:grpSpPr>
          <a:xfrm flipH="1">
            <a:off x="7058024" y="1047347"/>
            <a:ext cx="5133975" cy="769441"/>
            <a:chOff x="7850046" y="948740"/>
            <a:chExt cx="2457450" cy="99096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" name="오각형 3"/>
            <p:cNvSpPr/>
            <p:nvPr/>
          </p:nvSpPr>
          <p:spPr>
            <a:xfrm>
              <a:off x="7850046" y="1028859"/>
              <a:ext cx="2457450" cy="662794"/>
            </a:xfrm>
            <a:prstGeom prst="homePlate">
              <a:avLst/>
            </a:prstGeom>
            <a:solidFill>
              <a:srgbClr val="FEF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340929" y="948740"/>
              <a:ext cx="795295" cy="990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150" dirty="0">
                  <a:solidFill>
                    <a:srgbClr val="1E486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Index</a:t>
              </a:r>
              <a:endParaRPr lang="ko-KR" altLang="en-US" sz="4400" spc="-150" dirty="0">
                <a:solidFill>
                  <a:srgbClr val="1E486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030578" y="1079307"/>
            <a:ext cx="3118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FFDD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r>
              <a:rPr lang="ko-KR" altLang="en-US" sz="32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 시바</a:t>
            </a:r>
            <a:endParaRPr lang="en-US" altLang="ko-KR" sz="3200" spc="-150" dirty="0">
              <a:solidFill>
                <a:srgbClr val="FEFAF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620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537496" y="496829"/>
            <a:ext cx="5558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/>
              </a:rPr>
              <a:t>이마트 자율 주행 카트 </a:t>
            </a:r>
            <a:r>
              <a:rPr lang="en-US" altLang="ko-KR" sz="28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/>
              </a:rPr>
              <a:t>‘</a:t>
            </a:r>
            <a:r>
              <a:rPr lang="en-US" altLang="ko-KR" sz="2800" spc="-150" dirty="0" err="1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/>
              </a:rPr>
              <a:t>eli</a:t>
            </a:r>
            <a:r>
              <a:rPr lang="en-US" altLang="ko-KR" sz="28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/>
              </a:rPr>
              <a:t>’ </a:t>
            </a:r>
            <a:r>
              <a:rPr lang="ko-KR" altLang="en-US" sz="28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/>
              </a:rPr>
              <a:t>선정 이유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526462" y="456633"/>
            <a:ext cx="700677" cy="596815"/>
            <a:chOff x="4678085" y="2202513"/>
            <a:chExt cx="700677" cy="596815"/>
          </a:xfrm>
          <a:effectLst>
            <a:outerShdw blurRad="25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하트 58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453E2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48781" y="2314274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endParaRPr lang="ko-KR" altLang="en-US" sz="2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59" y="3962400"/>
            <a:ext cx="3848380" cy="28956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3" name="TextBox 62"/>
          <p:cNvSpPr txBox="1"/>
          <p:nvPr/>
        </p:nvSpPr>
        <p:spPr>
          <a:xfrm>
            <a:off x="7710306" y="3332299"/>
            <a:ext cx="467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우리도</a:t>
            </a:r>
            <a:r>
              <a:rPr lang="ko-KR" altLang="en-US" sz="3600" spc="-150" dirty="0">
                <a:solidFill>
                  <a:srgbClr val="453E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처음 </a:t>
            </a:r>
            <a:r>
              <a:rPr lang="ko-KR" altLang="en-US" sz="36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봤다</a:t>
            </a:r>
            <a:r>
              <a:rPr lang="ko-KR" altLang="en-US" sz="3600" spc="-150" dirty="0">
                <a:solidFill>
                  <a:srgbClr val="453E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시바</a:t>
            </a:r>
          </a:p>
        </p:txBody>
      </p:sp>
      <p:sp>
        <p:nvSpPr>
          <p:cNvPr id="6" name="타원 5"/>
          <p:cNvSpPr/>
          <p:nvPr/>
        </p:nvSpPr>
        <p:spPr>
          <a:xfrm>
            <a:off x="9269527" y="3223267"/>
            <a:ext cx="109032" cy="109032"/>
          </a:xfrm>
          <a:prstGeom prst="ellipse">
            <a:avLst/>
          </a:prstGeom>
          <a:solidFill>
            <a:srgbClr val="453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9770459" y="3223267"/>
            <a:ext cx="109032" cy="109032"/>
          </a:xfrm>
          <a:prstGeom prst="ellipse">
            <a:avLst/>
          </a:prstGeom>
          <a:solidFill>
            <a:srgbClr val="453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697157" y="1493224"/>
            <a:ext cx="6565519" cy="497081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88900">
            <a:solidFill>
              <a:srgbClr val="453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866775" y="1590676"/>
            <a:ext cx="6229350" cy="4705349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EBA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1537496" y="2144033"/>
            <a:ext cx="468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53E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453E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많은 사물 인터넷 중에서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89056" y="2875002"/>
            <a:ext cx="5781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>
                <a:solidFill>
                  <a:srgbClr val="EBA0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차별성</a:t>
            </a:r>
            <a:r>
              <a:rPr lang="ko-KR" altLang="en-US" sz="30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3000" spc="-150" dirty="0">
                <a:solidFill>
                  <a:srgbClr val="EBA0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0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가지기 위해 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314405" y="2732673"/>
            <a:ext cx="5331024" cy="3045911"/>
            <a:chOff x="1314405" y="2869436"/>
            <a:chExt cx="5331024" cy="3045911"/>
          </a:xfrm>
        </p:grpSpPr>
        <p:cxnSp>
          <p:nvCxnSpPr>
            <p:cNvPr id="92" name="직선 화살표 연결선 91"/>
            <p:cNvCxnSpPr/>
            <p:nvPr/>
          </p:nvCxnSpPr>
          <p:spPr>
            <a:xfrm>
              <a:off x="1314405" y="2869436"/>
              <a:ext cx="5331024" cy="1"/>
            </a:xfrm>
            <a:prstGeom prst="straightConnector1">
              <a:avLst/>
            </a:prstGeom>
            <a:ln w="15875">
              <a:solidFill>
                <a:srgbClr val="453E2E">
                  <a:alpha val="47000"/>
                </a:srgb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/>
            <p:nvPr/>
          </p:nvCxnSpPr>
          <p:spPr>
            <a:xfrm>
              <a:off x="1314405" y="3630913"/>
              <a:ext cx="5331024" cy="1"/>
            </a:xfrm>
            <a:prstGeom prst="straightConnector1">
              <a:avLst/>
            </a:prstGeom>
            <a:ln w="15875">
              <a:solidFill>
                <a:srgbClr val="453E2E">
                  <a:alpha val="47000"/>
                </a:srgb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>
              <a:off x="1314405" y="4392390"/>
              <a:ext cx="5331024" cy="1"/>
            </a:xfrm>
            <a:prstGeom prst="straightConnector1">
              <a:avLst/>
            </a:prstGeom>
            <a:ln w="15875">
              <a:solidFill>
                <a:srgbClr val="453E2E">
                  <a:alpha val="47000"/>
                </a:srgb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/>
            <p:nvPr/>
          </p:nvCxnSpPr>
          <p:spPr>
            <a:xfrm>
              <a:off x="1314405" y="5153867"/>
              <a:ext cx="5331024" cy="1"/>
            </a:xfrm>
            <a:prstGeom prst="straightConnector1">
              <a:avLst/>
            </a:prstGeom>
            <a:ln w="15875">
              <a:solidFill>
                <a:srgbClr val="453E2E">
                  <a:alpha val="47000"/>
                </a:srgb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1314405" y="5915346"/>
              <a:ext cx="5331024" cy="1"/>
            </a:xfrm>
            <a:prstGeom prst="straightConnector1">
              <a:avLst/>
            </a:prstGeom>
            <a:ln w="15875">
              <a:solidFill>
                <a:srgbClr val="453E2E">
                  <a:alpha val="47000"/>
                </a:srgb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650BE7-B881-4453-AEFF-BCAF6159C80B}"/>
              </a:ext>
            </a:extLst>
          </p:cNvPr>
          <p:cNvSpPr txBox="1"/>
          <p:nvPr/>
        </p:nvSpPr>
        <p:spPr>
          <a:xfrm>
            <a:off x="1227139" y="3626600"/>
            <a:ext cx="58600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이마트 </a:t>
            </a:r>
            <a:r>
              <a:rPr lang="ko-KR" altLang="en-US" sz="3000" dirty="0">
                <a:solidFill>
                  <a:srgbClr val="EBA0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 주행 카트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en-US" altLang="ko-KR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eli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선정</a:t>
            </a:r>
          </a:p>
        </p:txBody>
      </p:sp>
    </p:spTree>
    <p:extLst>
      <p:ext uri="{BB962C8B-B14F-4D97-AF65-F5344CB8AC3E}">
        <p14:creationId xmlns:p14="http://schemas.microsoft.com/office/powerpoint/2010/main" val="3862000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6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537496" y="496829"/>
            <a:ext cx="489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FFFB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이마트 자율 주행 카트 </a:t>
            </a:r>
            <a:r>
              <a:rPr lang="en-US" altLang="ko-KR" sz="2800" spc="-150" dirty="0" err="1">
                <a:solidFill>
                  <a:srgbClr val="FFFB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eli</a:t>
            </a:r>
            <a:endParaRPr lang="ko-KR" altLang="en-US" sz="2800" spc="-150" dirty="0">
              <a:solidFill>
                <a:srgbClr val="FFFBE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526462" y="456633"/>
            <a:ext cx="700677" cy="596815"/>
            <a:chOff x="4678085" y="2202513"/>
            <a:chExt cx="700677" cy="596815"/>
          </a:xfrm>
          <a:effectLst>
            <a:outerShdw blurRad="25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하트 58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1F476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48781" y="2314274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FEF8E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endParaRPr lang="ko-KR" altLang="en-US" sz="2400" spc="-150" dirty="0">
                <a:solidFill>
                  <a:srgbClr val="FEF8E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836" y="4705165"/>
            <a:ext cx="1467665" cy="215283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/>
          <p:cNvGrpSpPr/>
          <p:nvPr/>
        </p:nvGrpSpPr>
        <p:grpSpPr>
          <a:xfrm>
            <a:off x="216499" y="1053448"/>
            <a:ext cx="10438171" cy="5726190"/>
            <a:chOff x="5177719" y="2157769"/>
            <a:chExt cx="2622211" cy="358883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88900">
              <a:solidFill>
                <a:srgbClr val="1F47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232065" y="2222029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rgbClr val="FEF8EC"/>
            </a:solidFill>
            <a:ln w="66675">
              <a:solidFill>
                <a:srgbClr val="D447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[이마트] 인공지능 자율주행 쇼핑카트 'eli'">
            <a:hlinkClick r:id="" action="ppaction://media"/>
            <a:extLst>
              <a:ext uri="{FF2B5EF4-FFF2-40B4-BE49-F238E27FC236}">
                <a16:creationId xmlns:a16="http://schemas.microsoft.com/office/drawing/2014/main" id="{7A9D14EF-BE20-4B43-BC28-63459E4E63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5368" y="1155979"/>
            <a:ext cx="97536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90E63-2923-4D5B-8C4D-D31937BEC9A8}"/>
              </a:ext>
            </a:extLst>
          </p:cNvPr>
          <p:cNvSpPr txBox="1"/>
          <p:nvPr/>
        </p:nvSpPr>
        <p:spPr>
          <a:xfrm>
            <a:off x="11038086" y="2352806"/>
            <a:ext cx="553998" cy="26275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일단 봐라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시바</a:t>
            </a:r>
          </a:p>
        </p:txBody>
      </p:sp>
    </p:spTree>
    <p:extLst>
      <p:ext uri="{BB962C8B-B14F-4D97-AF65-F5344CB8AC3E}">
        <p14:creationId xmlns:p14="http://schemas.microsoft.com/office/powerpoint/2010/main" val="3577569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92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537496" y="496829"/>
            <a:ext cx="489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Following </a:t>
            </a:r>
            <a:r>
              <a:rPr lang="ko-KR" altLang="en-US" sz="28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선택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526462" y="456633"/>
            <a:ext cx="700677" cy="596815"/>
            <a:chOff x="4678085" y="2202513"/>
            <a:chExt cx="700677" cy="596815"/>
          </a:xfrm>
          <a:effectLst>
            <a:outerShdw blurRad="25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하트 58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4C2D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48781" y="2314274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endParaRPr lang="ko-KR" altLang="en-US" sz="2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t="16944" r="2032" b="5696"/>
          <a:stretch/>
        </p:blipFill>
        <p:spPr>
          <a:xfrm>
            <a:off x="3606915" y="3149037"/>
            <a:ext cx="4975186" cy="34381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/>
          <p:cNvGrpSpPr/>
          <p:nvPr/>
        </p:nvGrpSpPr>
        <p:grpSpPr>
          <a:xfrm>
            <a:off x="3595770" y="1401208"/>
            <a:ext cx="3637700" cy="1370118"/>
            <a:chOff x="3635100" y="1671984"/>
            <a:chExt cx="3637700" cy="1370118"/>
          </a:xfrm>
        </p:grpSpPr>
        <p:sp>
          <p:nvSpPr>
            <p:cNvPr id="63" name="TextBox 62"/>
            <p:cNvSpPr txBox="1"/>
            <p:nvPr/>
          </p:nvSpPr>
          <p:spPr>
            <a:xfrm>
              <a:off x="3635100" y="1671984"/>
              <a:ext cx="32640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-150" dirty="0">
                  <a:solidFill>
                    <a:srgbClr val="453E2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Following</a:t>
              </a:r>
              <a:r>
                <a:rPr lang="ko-KR" altLang="en-US" sz="3600" spc="-150" dirty="0">
                  <a:solidFill>
                    <a:srgbClr val="453E2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3600" spc="-150" dirty="0">
                  <a:solidFill>
                    <a:srgbClr val="FEFAF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시바</a:t>
              </a:r>
              <a:r>
                <a:rPr lang="en-US" altLang="ko-KR" sz="3600" spc="-150" dirty="0">
                  <a:solidFill>
                    <a:srgbClr val="FEFAF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3600" spc="-150" dirty="0">
                <a:solidFill>
                  <a:srgbClr val="FEFA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67123" y="2395771"/>
              <a:ext cx="20056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spc="-150" dirty="0">
                  <a:solidFill>
                    <a:srgbClr val="4C2D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뭐냐</a:t>
              </a:r>
              <a:r>
                <a:rPr lang="ko-KR" altLang="en-US" sz="3600" spc="-150" dirty="0">
                  <a:solidFill>
                    <a:srgbClr val="453E2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3600" spc="-150" dirty="0">
                  <a:solidFill>
                    <a:srgbClr val="FEFAF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시바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4936" flipH="1">
            <a:off x="301563" y="2191626"/>
            <a:ext cx="4044965" cy="38090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101">
            <a:off x="7521609" y="1362375"/>
            <a:ext cx="4534576" cy="4270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4DAE13-AB33-40D4-8CB2-9DDDC6A52ADD}"/>
              </a:ext>
            </a:extLst>
          </p:cNvPr>
          <p:cNvSpPr txBox="1"/>
          <p:nvPr/>
        </p:nvSpPr>
        <p:spPr>
          <a:xfrm>
            <a:off x="811436" y="3063893"/>
            <a:ext cx="302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카트에 탑재된 </a:t>
            </a:r>
            <a:r>
              <a:rPr lang="ko-KR" altLang="en-US" sz="2400" dirty="0">
                <a:solidFill>
                  <a:srgbClr val="EBA0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카메라 인식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사용자를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따라다니는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7BCDF-EA13-4E0D-BB3D-34D04DFBE2C0}"/>
              </a:ext>
            </a:extLst>
          </p:cNvPr>
          <p:cNvSpPr txBox="1"/>
          <p:nvPr/>
        </p:nvSpPr>
        <p:spPr>
          <a:xfrm rot="373372">
            <a:off x="8283796" y="1952303"/>
            <a:ext cx="3118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카메라 센서 인식 기술 상용화의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어려움으로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EBA0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블루투스 기능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Following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기술을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 예정</a:t>
            </a:r>
          </a:p>
        </p:txBody>
      </p:sp>
    </p:spTree>
    <p:extLst>
      <p:ext uri="{BB962C8B-B14F-4D97-AF65-F5344CB8AC3E}">
        <p14:creationId xmlns:p14="http://schemas.microsoft.com/office/powerpoint/2010/main" val="3268160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510862" y="496829"/>
            <a:ext cx="489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블루투스 사용 시 문제점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526462" y="456633"/>
            <a:ext cx="700677" cy="596815"/>
            <a:chOff x="4678085" y="2202513"/>
            <a:chExt cx="700677" cy="596815"/>
          </a:xfrm>
          <a:effectLst>
            <a:outerShdw blurRad="25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하트 58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DA625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48781" y="2314274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2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1" y="3196840"/>
            <a:ext cx="3041281" cy="366116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640545" y="2302501"/>
            <a:ext cx="219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DA62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종강</a:t>
            </a:r>
            <a:r>
              <a:rPr lang="ko-KR" altLang="en-US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84212" y="2723435"/>
            <a:ext cx="24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150" dirty="0" err="1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머하지</a:t>
            </a:r>
            <a:r>
              <a:rPr lang="ko-KR" altLang="en-US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시바</a:t>
            </a:r>
            <a:r>
              <a:rPr lang="en-US" altLang="ko-KR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‧‧‧</a:t>
            </a:r>
            <a:endParaRPr lang="ko-KR" altLang="en-US" sz="2800" spc="-150" dirty="0">
              <a:solidFill>
                <a:srgbClr val="1B262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8A2CF0-9BD5-404F-9AB0-960C819CB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23" y="1188386"/>
            <a:ext cx="2240614" cy="22406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BF1FA2-B603-44E2-94EF-65DEACDEE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884" y="1676785"/>
            <a:ext cx="1852791" cy="18527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2EAE0C-5578-496D-B421-36A1F74CC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02" y="5150156"/>
            <a:ext cx="1707844" cy="1707844"/>
          </a:xfrm>
          <a:prstGeom prst="rect">
            <a:avLst/>
          </a:prstGeom>
        </p:spPr>
      </p:pic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AC268213-D462-4D89-AC09-FFEFFC004B7D}"/>
              </a:ext>
            </a:extLst>
          </p:cNvPr>
          <p:cNvSpPr/>
          <p:nvPr/>
        </p:nvSpPr>
        <p:spPr>
          <a:xfrm>
            <a:off x="6583049" y="2354217"/>
            <a:ext cx="2884717" cy="497928"/>
          </a:xfrm>
          <a:prstGeom prst="leftRightArrow">
            <a:avLst/>
          </a:prstGeom>
          <a:noFill/>
          <a:ln w="57150">
            <a:solidFill>
              <a:srgbClr val="1B2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CEABC-5EF5-4FCB-91D5-F1F38A64D0EB}"/>
              </a:ext>
            </a:extLst>
          </p:cNvPr>
          <p:cNvSpPr txBox="1"/>
          <p:nvPr/>
        </p:nvSpPr>
        <p:spPr>
          <a:xfrm>
            <a:off x="4696276" y="3529576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OTP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F5210A-2E5A-4509-8841-E77360DA3F8D}"/>
              </a:ext>
            </a:extLst>
          </p:cNvPr>
          <p:cNvSpPr txBox="1"/>
          <p:nvPr/>
        </p:nvSpPr>
        <p:spPr>
          <a:xfrm>
            <a:off x="9801134" y="3623197"/>
            <a:ext cx="1580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OTP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AC532-C935-4B2F-8A3D-3784FA16CE3E}"/>
              </a:ext>
            </a:extLst>
          </p:cNvPr>
          <p:cNvSpPr txBox="1"/>
          <p:nvPr/>
        </p:nvSpPr>
        <p:spPr>
          <a:xfrm>
            <a:off x="6797408" y="1888884"/>
            <a:ext cx="2589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확인 </a:t>
            </a:r>
            <a:r>
              <a:rPr lang="en-US" altLang="ko-KR" sz="24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4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</a:p>
        </p:txBody>
      </p:sp>
      <p:sp>
        <p:nvSpPr>
          <p:cNvPr id="33" name="화살표: 줄무늬가 있는 오른쪽 32">
            <a:extLst>
              <a:ext uri="{FF2B5EF4-FFF2-40B4-BE49-F238E27FC236}">
                <a16:creationId xmlns:a16="http://schemas.microsoft.com/office/drawing/2014/main" id="{E44DD73D-E698-46ED-9135-C58E68FE2997}"/>
              </a:ext>
            </a:extLst>
          </p:cNvPr>
          <p:cNvSpPr/>
          <p:nvPr/>
        </p:nvSpPr>
        <p:spPr>
          <a:xfrm rot="5400000">
            <a:off x="6961890" y="3677202"/>
            <a:ext cx="2002926" cy="497928"/>
          </a:xfrm>
          <a:prstGeom prst="stripedRightArrow">
            <a:avLst/>
          </a:prstGeom>
          <a:noFill/>
          <a:ln w="57150">
            <a:solidFill>
              <a:srgbClr val="1B2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26BDDC-4D05-43A5-9009-93CC0005085A}"/>
              </a:ext>
            </a:extLst>
          </p:cNvPr>
          <p:cNvSpPr txBox="1"/>
          <p:nvPr/>
        </p:nvSpPr>
        <p:spPr>
          <a:xfrm>
            <a:off x="6371280" y="6291312"/>
            <a:ext cx="85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DF553A-732F-4F96-B40E-CBB88B2F0F46}"/>
              </a:ext>
            </a:extLst>
          </p:cNvPr>
          <p:cNvSpPr txBox="1"/>
          <p:nvPr/>
        </p:nvSpPr>
        <p:spPr>
          <a:xfrm>
            <a:off x="8059291" y="4163046"/>
            <a:ext cx="107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스니핑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767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537496" y="496829"/>
            <a:ext cx="489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‘Eli’</a:t>
            </a:r>
            <a:r>
              <a:rPr lang="ko-KR" altLang="en-US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에서의 문제점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526462" y="456633"/>
            <a:ext cx="700677" cy="596815"/>
            <a:chOff x="4678085" y="2202513"/>
            <a:chExt cx="700677" cy="596815"/>
          </a:xfrm>
          <a:effectLst>
            <a:outerShdw blurRad="25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하트 58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DA625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48781" y="2314274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2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1" y="3196840"/>
            <a:ext cx="3041281" cy="366116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/>
          <p:cNvGrpSpPr/>
          <p:nvPr/>
        </p:nvGrpSpPr>
        <p:grpSpPr>
          <a:xfrm>
            <a:off x="4156680" y="1565088"/>
            <a:ext cx="7184603" cy="4197765"/>
            <a:chOff x="3822388" y="2045090"/>
            <a:chExt cx="7351293" cy="3717421"/>
          </a:xfrm>
        </p:grpSpPr>
        <p:sp>
          <p:nvSpPr>
            <p:cNvPr id="24" name="모서리가 둥근 사각형 설명선 8"/>
            <p:cNvSpPr/>
            <p:nvPr/>
          </p:nvSpPr>
          <p:spPr>
            <a:xfrm flipH="1">
              <a:off x="3822388" y="2045090"/>
              <a:ext cx="7351293" cy="3717421"/>
            </a:xfrm>
            <a:custGeom>
              <a:avLst/>
              <a:gdLst>
                <a:gd name="connsiteX0" fmla="*/ 0 w 9867899"/>
                <a:gd name="connsiteY0" fmla="*/ 683433 h 4100513"/>
                <a:gd name="connsiteX1" fmla="*/ 683433 w 9867899"/>
                <a:gd name="connsiteY1" fmla="*/ 0 h 4100513"/>
                <a:gd name="connsiteX2" fmla="*/ 5756274 w 9867899"/>
                <a:gd name="connsiteY2" fmla="*/ 0 h 4100513"/>
                <a:gd name="connsiteX3" fmla="*/ 5756274 w 9867899"/>
                <a:gd name="connsiteY3" fmla="*/ 0 h 4100513"/>
                <a:gd name="connsiteX4" fmla="*/ 8223249 w 9867899"/>
                <a:gd name="connsiteY4" fmla="*/ 0 h 4100513"/>
                <a:gd name="connsiteX5" fmla="*/ 9184466 w 9867899"/>
                <a:gd name="connsiteY5" fmla="*/ 0 h 4100513"/>
                <a:gd name="connsiteX6" fmla="*/ 9867899 w 9867899"/>
                <a:gd name="connsiteY6" fmla="*/ 683433 h 4100513"/>
                <a:gd name="connsiteX7" fmla="*/ 9867899 w 9867899"/>
                <a:gd name="connsiteY7" fmla="*/ 2391966 h 4100513"/>
                <a:gd name="connsiteX8" fmla="*/ 10450500 w 9867899"/>
                <a:gd name="connsiteY8" fmla="*/ 2879544 h 4100513"/>
                <a:gd name="connsiteX9" fmla="*/ 9867899 w 9867899"/>
                <a:gd name="connsiteY9" fmla="*/ 3417094 h 4100513"/>
                <a:gd name="connsiteX10" fmla="*/ 9867899 w 9867899"/>
                <a:gd name="connsiteY10" fmla="*/ 3417080 h 4100513"/>
                <a:gd name="connsiteX11" fmla="*/ 9184466 w 9867899"/>
                <a:gd name="connsiteY11" fmla="*/ 4100513 h 4100513"/>
                <a:gd name="connsiteX12" fmla="*/ 8223249 w 9867899"/>
                <a:gd name="connsiteY12" fmla="*/ 4100513 h 4100513"/>
                <a:gd name="connsiteX13" fmla="*/ 5756274 w 9867899"/>
                <a:gd name="connsiteY13" fmla="*/ 4100513 h 4100513"/>
                <a:gd name="connsiteX14" fmla="*/ 5756274 w 9867899"/>
                <a:gd name="connsiteY14" fmla="*/ 4100513 h 4100513"/>
                <a:gd name="connsiteX15" fmla="*/ 683433 w 9867899"/>
                <a:gd name="connsiteY15" fmla="*/ 4100513 h 4100513"/>
                <a:gd name="connsiteX16" fmla="*/ 0 w 9867899"/>
                <a:gd name="connsiteY16" fmla="*/ 3417080 h 4100513"/>
                <a:gd name="connsiteX17" fmla="*/ 0 w 9867899"/>
                <a:gd name="connsiteY17" fmla="*/ 3417094 h 4100513"/>
                <a:gd name="connsiteX18" fmla="*/ 0 w 9867899"/>
                <a:gd name="connsiteY18" fmla="*/ 2391966 h 4100513"/>
                <a:gd name="connsiteX19" fmla="*/ 0 w 9867899"/>
                <a:gd name="connsiteY19" fmla="*/ 2391966 h 4100513"/>
                <a:gd name="connsiteX20" fmla="*/ 0 w 9867899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18446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51466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18446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4481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4167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4167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47769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50500" h="4100513">
                  <a:moveTo>
                    <a:pt x="0" y="683433"/>
                  </a:moveTo>
                  <a:cubicBezTo>
                    <a:pt x="0" y="305983"/>
                    <a:pt x="39283" y="0"/>
                    <a:pt x="416733" y="0"/>
                  </a:cubicBezTo>
                  <a:lnTo>
                    <a:pt x="5756274" y="0"/>
                  </a:lnTo>
                  <a:lnTo>
                    <a:pt x="5756274" y="0"/>
                  </a:lnTo>
                  <a:lnTo>
                    <a:pt x="8223249" y="0"/>
                  </a:lnTo>
                  <a:lnTo>
                    <a:pt x="9451166" y="12700"/>
                  </a:lnTo>
                  <a:cubicBezTo>
                    <a:pt x="9828616" y="12700"/>
                    <a:pt x="9867899" y="305983"/>
                    <a:pt x="9867899" y="683433"/>
                  </a:cubicBezTo>
                  <a:lnTo>
                    <a:pt x="9867899" y="2391966"/>
                  </a:lnTo>
                  <a:lnTo>
                    <a:pt x="10450500" y="2879544"/>
                  </a:lnTo>
                  <a:lnTo>
                    <a:pt x="9867899" y="3417094"/>
                  </a:lnTo>
                  <a:lnTo>
                    <a:pt x="9867899" y="3417080"/>
                  </a:lnTo>
                  <a:cubicBezTo>
                    <a:pt x="9867899" y="3794530"/>
                    <a:pt x="9854016" y="4062413"/>
                    <a:pt x="9482916" y="4094163"/>
                  </a:cubicBezTo>
                  <a:lnTo>
                    <a:pt x="8223249" y="4100513"/>
                  </a:lnTo>
                  <a:lnTo>
                    <a:pt x="5756274" y="4100513"/>
                  </a:lnTo>
                  <a:lnTo>
                    <a:pt x="5756274" y="4100513"/>
                  </a:lnTo>
                  <a:lnTo>
                    <a:pt x="477693" y="4100513"/>
                  </a:lnTo>
                  <a:cubicBezTo>
                    <a:pt x="100243" y="4100513"/>
                    <a:pt x="0" y="3794530"/>
                    <a:pt x="0" y="3417080"/>
                  </a:cubicBezTo>
                  <a:lnTo>
                    <a:pt x="0" y="3417094"/>
                  </a:lnTo>
                  <a:lnTo>
                    <a:pt x="0" y="2391966"/>
                  </a:lnTo>
                  <a:lnTo>
                    <a:pt x="0" y="2391966"/>
                  </a:lnTo>
                  <a:lnTo>
                    <a:pt x="0" y="683433"/>
                  </a:lnTo>
                  <a:close/>
                </a:path>
              </a:pathLst>
            </a:custGeom>
            <a:solidFill>
              <a:schemeClr val="bg1"/>
            </a:solidFill>
            <a:ln w="88900">
              <a:solidFill>
                <a:srgbClr val="1B26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4C2D00"/>
                  </a:solidFill>
                </a:ln>
              </a:endParaRPr>
            </a:p>
          </p:txBody>
        </p:sp>
        <p:sp>
          <p:nvSpPr>
            <p:cNvPr id="25" name="모서리가 둥근 사각형 설명선 8"/>
            <p:cNvSpPr/>
            <p:nvPr/>
          </p:nvSpPr>
          <p:spPr>
            <a:xfrm flipH="1">
              <a:off x="3950012" y="2163384"/>
              <a:ext cx="7096046" cy="3480834"/>
            </a:xfrm>
            <a:custGeom>
              <a:avLst/>
              <a:gdLst>
                <a:gd name="connsiteX0" fmla="*/ 0 w 9867899"/>
                <a:gd name="connsiteY0" fmla="*/ 683433 h 4100513"/>
                <a:gd name="connsiteX1" fmla="*/ 683433 w 9867899"/>
                <a:gd name="connsiteY1" fmla="*/ 0 h 4100513"/>
                <a:gd name="connsiteX2" fmla="*/ 5756274 w 9867899"/>
                <a:gd name="connsiteY2" fmla="*/ 0 h 4100513"/>
                <a:gd name="connsiteX3" fmla="*/ 5756274 w 9867899"/>
                <a:gd name="connsiteY3" fmla="*/ 0 h 4100513"/>
                <a:gd name="connsiteX4" fmla="*/ 8223249 w 9867899"/>
                <a:gd name="connsiteY4" fmla="*/ 0 h 4100513"/>
                <a:gd name="connsiteX5" fmla="*/ 9184466 w 9867899"/>
                <a:gd name="connsiteY5" fmla="*/ 0 h 4100513"/>
                <a:gd name="connsiteX6" fmla="*/ 9867899 w 9867899"/>
                <a:gd name="connsiteY6" fmla="*/ 683433 h 4100513"/>
                <a:gd name="connsiteX7" fmla="*/ 9867899 w 9867899"/>
                <a:gd name="connsiteY7" fmla="*/ 2391966 h 4100513"/>
                <a:gd name="connsiteX8" fmla="*/ 10450500 w 9867899"/>
                <a:gd name="connsiteY8" fmla="*/ 2879544 h 4100513"/>
                <a:gd name="connsiteX9" fmla="*/ 9867899 w 9867899"/>
                <a:gd name="connsiteY9" fmla="*/ 3417094 h 4100513"/>
                <a:gd name="connsiteX10" fmla="*/ 9867899 w 9867899"/>
                <a:gd name="connsiteY10" fmla="*/ 3417080 h 4100513"/>
                <a:gd name="connsiteX11" fmla="*/ 9184466 w 9867899"/>
                <a:gd name="connsiteY11" fmla="*/ 4100513 h 4100513"/>
                <a:gd name="connsiteX12" fmla="*/ 8223249 w 9867899"/>
                <a:gd name="connsiteY12" fmla="*/ 4100513 h 4100513"/>
                <a:gd name="connsiteX13" fmla="*/ 5756274 w 9867899"/>
                <a:gd name="connsiteY13" fmla="*/ 4100513 h 4100513"/>
                <a:gd name="connsiteX14" fmla="*/ 5756274 w 9867899"/>
                <a:gd name="connsiteY14" fmla="*/ 4100513 h 4100513"/>
                <a:gd name="connsiteX15" fmla="*/ 683433 w 9867899"/>
                <a:gd name="connsiteY15" fmla="*/ 4100513 h 4100513"/>
                <a:gd name="connsiteX16" fmla="*/ 0 w 9867899"/>
                <a:gd name="connsiteY16" fmla="*/ 3417080 h 4100513"/>
                <a:gd name="connsiteX17" fmla="*/ 0 w 9867899"/>
                <a:gd name="connsiteY17" fmla="*/ 3417094 h 4100513"/>
                <a:gd name="connsiteX18" fmla="*/ 0 w 9867899"/>
                <a:gd name="connsiteY18" fmla="*/ 2391966 h 4100513"/>
                <a:gd name="connsiteX19" fmla="*/ 0 w 9867899"/>
                <a:gd name="connsiteY19" fmla="*/ 2391966 h 4100513"/>
                <a:gd name="connsiteX20" fmla="*/ 0 w 9867899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18446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51466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18446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4481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4167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4167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47769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4167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940035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47769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63101"/>
                <a:gd name="connsiteY0" fmla="*/ 683433 h 4100513"/>
                <a:gd name="connsiteX1" fmla="*/ 416733 w 10463101"/>
                <a:gd name="connsiteY1" fmla="*/ 0 h 4100513"/>
                <a:gd name="connsiteX2" fmla="*/ 5756274 w 10463101"/>
                <a:gd name="connsiteY2" fmla="*/ 0 h 4100513"/>
                <a:gd name="connsiteX3" fmla="*/ 5756274 w 10463101"/>
                <a:gd name="connsiteY3" fmla="*/ 0 h 4100513"/>
                <a:gd name="connsiteX4" fmla="*/ 8223249 w 10463101"/>
                <a:gd name="connsiteY4" fmla="*/ 0 h 4100513"/>
                <a:gd name="connsiteX5" fmla="*/ 9451166 w 10463101"/>
                <a:gd name="connsiteY5" fmla="*/ 12700 h 4100513"/>
                <a:gd name="connsiteX6" fmla="*/ 9867899 w 10463101"/>
                <a:gd name="connsiteY6" fmla="*/ 683433 h 4100513"/>
                <a:gd name="connsiteX7" fmla="*/ 9867899 w 10463101"/>
                <a:gd name="connsiteY7" fmla="*/ 2391966 h 4100513"/>
                <a:gd name="connsiteX8" fmla="*/ 10463101 w 10463101"/>
                <a:gd name="connsiteY8" fmla="*/ 2940035 h 4100513"/>
                <a:gd name="connsiteX9" fmla="*/ 9867899 w 10463101"/>
                <a:gd name="connsiteY9" fmla="*/ 3417094 h 4100513"/>
                <a:gd name="connsiteX10" fmla="*/ 9867899 w 10463101"/>
                <a:gd name="connsiteY10" fmla="*/ 3417080 h 4100513"/>
                <a:gd name="connsiteX11" fmla="*/ 9482916 w 10463101"/>
                <a:gd name="connsiteY11" fmla="*/ 4094163 h 4100513"/>
                <a:gd name="connsiteX12" fmla="*/ 8223249 w 10463101"/>
                <a:gd name="connsiteY12" fmla="*/ 4100513 h 4100513"/>
                <a:gd name="connsiteX13" fmla="*/ 5756274 w 10463101"/>
                <a:gd name="connsiteY13" fmla="*/ 4100513 h 4100513"/>
                <a:gd name="connsiteX14" fmla="*/ 5756274 w 10463101"/>
                <a:gd name="connsiteY14" fmla="*/ 4100513 h 4100513"/>
                <a:gd name="connsiteX15" fmla="*/ 477693 w 10463101"/>
                <a:gd name="connsiteY15" fmla="*/ 4100513 h 4100513"/>
                <a:gd name="connsiteX16" fmla="*/ 0 w 10463101"/>
                <a:gd name="connsiteY16" fmla="*/ 3417080 h 4100513"/>
                <a:gd name="connsiteX17" fmla="*/ 0 w 10463101"/>
                <a:gd name="connsiteY17" fmla="*/ 3417094 h 4100513"/>
                <a:gd name="connsiteX18" fmla="*/ 0 w 10463101"/>
                <a:gd name="connsiteY18" fmla="*/ 2391966 h 4100513"/>
                <a:gd name="connsiteX19" fmla="*/ 0 w 10463101"/>
                <a:gd name="connsiteY19" fmla="*/ 2391966 h 4100513"/>
                <a:gd name="connsiteX20" fmla="*/ 0 w 10463101"/>
                <a:gd name="connsiteY20" fmla="*/ 683433 h 4100513"/>
                <a:gd name="connsiteX0" fmla="*/ 0 w 10463101"/>
                <a:gd name="connsiteY0" fmla="*/ 683433 h 4100513"/>
                <a:gd name="connsiteX1" fmla="*/ 416733 w 10463101"/>
                <a:gd name="connsiteY1" fmla="*/ 0 h 4100513"/>
                <a:gd name="connsiteX2" fmla="*/ 5756274 w 10463101"/>
                <a:gd name="connsiteY2" fmla="*/ 0 h 4100513"/>
                <a:gd name="connsiteX3" fmla="*/ 5756274 w 10463101"/>
                <a:gd name="connsiteY3" fmla="*/ 0 h 4100513"/>
                <a:gd name="connsiteX4" fmla="*/ 8223249 w 10463101"/>
                <a:gd name="connsiteY4" fmla="*/ 0 h 4100513"/>
                <a:gd name="connsiteX5" fmla="*/ 9451166 w 10463101"/>
                <a:gd name="connsiteY5" fmla="*/ 12700 h 4100513"/>
                <a:gd name="connsiteX6" fmla="*/ 9867899 w 10463101"/>
                <a:gd name="connsiteY6" fmla="*/ 683433 h 4100513"/>
                <a:gd name="connsiteX7" fmla="*/ 9867899 w 10463101"/>
                <a:gd name="connsiteY7" fmla="*/ 2391966 h 4100513"/>
                <a:gd name="connsiteX8" fmla="*/ 10463101 w 10463101"/>
                <a:gd name="connsiteY8" fmla="*/ 2940035 h 4100513"/>
                <a:gd name="connsiteX9" fmla="*/ 9867899 w 10463101"/>
                <a:gd name="connsiteY9" fmla="*/ 3417094 h 4100513"/>
                <a:gd name="connsiteX10" fmla="*/ 9867900 w 10463101"/>
                <a:gd name="connsiteY10" fmla="*/ 3477571 h 4100513"/>
                <a:gd name="connsiteX11" fmla="*/ 9482916 w 10463101"/>
                <a:gd name="connsiteY11" fmla="*/ 4094163 h 4100513"/>
                <a:gd name="connsiteX12" fmla="*/ 8223249 w 10463101"/>
                <a:gd name="connsiteY12" fmla="*/ 4100513 h 4100513"/>
                <a:gd name="connsiteX13" fmla="*/ 5756274 w 10463101"/>
                <a:gd name="connsiteY13" fmla="*/ 4100513 h 4100513"/>
                <a:gd name="connsiteX14" fmla="*/ 5756274 w 10463101"/>
                <a:gd name="connsiteY14" fmla="*/ 4100513 h 4100513"/>
                <a:gd name="connsiteX15" fmla="*/ 477693 w 10463101"/>
                <a:gd name="connsiteY15" fmla="*/ 4100513 h 4100513"/>
                <a:gd name="connsiteX16" fmla="*/ 0 w 10463101"/>
                <a:gd name="connsiteY16" fmla="*/ 3417080 h 4100513"/>
                <a:gd name="connsiteX17" fmla="*/ 0 w 10463101"/>
                <a:gd name="connsiteY17" fmla="*/ 3417094 h 4100513"/>
                <a:gd name="connsiteX18" fmla="*/ 0 w 10463101"/>
                <a:gd name="connsiteY18" fmla="*/ 2391966 h 4100513"/>
                <a:gd name="connsiteX19" fmla="*/ 0 w 10463101"/>
                <a:gd name="connsiteY19" fmla="*/ 2391966 h 4100513"/>
                <a:gd name="connsiteX20" fmla="*/ 0 w 10463101"/>
                <a:gd name="connsiteY20" fmla="*/ 683433 h 4100513"/>
                <a:gd name="connsiteX0" fmla="*/ 0 w 10463101"/>
                <a:gd name="connsiteY0" fmla="*/ 683433 h 4100513"/>
                <a:gd name="connsiteX1" fmla="*/ 416733 w 10463101"/>
                <a:gd name="connsiteY1" fmla="*/ 0 h 4100513"/>
                <a:gd name="connsiteX2" fmla="*/ 5756274 w 10463101"/>
                <a:gd name="connsiteY2" fmla="*/ 0 h 4100513"/>
                <a:gd name="connsiteX3" fmla="*/ 5756274 w 10463101"/>
                <a:gd name="connsiteY3" fmla="*/ 0 h 4100513"/>
                <a:gd name="connsiteX4" fmla="*/ 8223249 w 10463101"/>
                <a:gd name="connsiteY4" fmla="*/ 0 h 4100513"/>
                <a:gd name="connsiteX5" fmla="*/ 9451166 w 10463101"/>
                <a:gd name="connsiteY5" fmla="*/ 12700 h 4100513"/>
                <a:gd name="connsiteX6" fmla="*/ 9867899 w 10463101"/>
                <a:gd name="connsiteY6" fmla="*/ 683433 h 4100513"/>
                <a:gd name="connsiteX7" fmla="*/ 9867899 w 10463101"/>
                <a:gd name="connsiteY7" fmla="*/ 2391966 h 4100513"/>
                <a:gd name="connsiteX8" fmla="*/ 10463101 w 10463101"/>
                <a:gd name="connsiteY8" fmla="*/ 2940035 h 4100513"/>
                <a:gd name="connsiteX9" fmla="*/ 9893102 w 10463101"/>
                <a:gd name="connsiteY9" fmla="*/ 3467503 h 4100513"/>
                <a:gd name="connsiteX10" fmla="*/ 9867900 w 10463101"/>
                <a:gd name="connsiteY10" fmla="*/ 3477571 h 4100513"/>
                <a:gd name="connsiteX11" fmla="*/ 9482916 w 10463101"/>
                <a:gd name="connsiteY11" fmla="*/ 4094163 h 4100513"/>
                <a:gd name="connsiteX12" fmla="*/ 8223249 w 10463101"/>
                <a:gd name="connsiteY12" fmla="*/ 4100513 h 4100513"/>
                <a:gd name="connsiteX13" fmla="*/ 5756274 w 10463101"/>
                <a:gd name="connsiteY13" fmla="*/ 4100513 h 4100513"/>
                <a:gd name="connsiteX14" fmla="*/ 5756274 w 10463101"/>
                <a:gd name="connsiteY14" fmla="*/ 4100513 h 4100513"/>
                <a:gd name="connsiteX15" fmla="*/ 477693 w 10463101"/>
                <a:gd name="connsiteY15" fmla="*/ 4100513 h 4100513"/>
                <a:gd name="connsiteX16" fmla="*/ 0 w 10463101"/>
                <a:gd name="connsiteY16" fmla="*/ 3417080 h 4100513"/>
                <a:gd name="connsiteX17" fmla="*/ 0 w 10463101"/>
                <a:gd name="connsiteY17" fmla="*/ 3417094 h 4100513"/>
                <a:gd name="connsiteX18" fmla="*/ 0 w 10463101"/>
                <a:gd name="connsiteY18" fmla="*/ 2391966 h 4100513"/>
                <a:gd name="connsiteX19" fmla="*/ 0 w 10463101"/>
                <a:gd name="connsiteY19" fmla="*/ 2391966 h 4100513"/>
                <a:gd name="connsiteX20" fmla="*/ 0 w 10463101"/>
                <a:gd name="connsiteY20" fmla="*/ 683433 h 4100513"/>
                <a:gd name="connsiteX0" fmla="*/ 0 w 10463101"/>
                <a:gd name="connsiteY0" fmla="*/ 683433 h 4100513"/>
                <a:gd name="connsiteX1" fmla="*/ 416733 w 10463101"/>
                <a:gd name="connsiteY1" fmla="*/ 0 h 4100513"/>
                <a:gd name="connsiteX2" fmla="*/ 5756274 w 10463101"/>
                <a:gd name="connsiteY2" fmla="*/ 0 h 4100513"/>
                <a:gd name="connsiteX3" fmla="*/ 5756274 w 10463101"/>
                <a:gd name="connsiteY3" fmla="*/ 0 h 4100513"/>
                <a:gd name="connsiteX4" fmla="*/ 8223249 w 10463101"/>
                <a:gd name="connsiteY4" fmla="*/ 0 h 4100513"/>
                <a:gd name="connsiteX5" fmla="*/ 9451166 w 10463101"/>
                <a:gd name="connsiteY5" fmla="*/ 12700 h 4100513"/>
                <a:gd name="connsiteX6" fmla="*/ 9867899 w 10463101"/>
                <a:gd name="connsiteY6" fmla="*/ 683433 h 4100513"/>
                <a:gd name="connsiteX7" fmla="*/ 9867900 w 10463101"/>
                <a:gd name="connsiteY7" fmla="*/ 2452456 h 4100513"/>
                <a:gd name="connsiteX8" fmla="*/ 10463101 w 10463101"/>
                <a:gd name="connsiteY8" fmla="*/ 2940035 h 4100513"/>
                <a:gd name="connsiteX9" fmla="*/ 9893102 w 10463101"/>
                <a:gd name="connsiteY9" fmla="*/ 3467503 h 4100513"/>
                <a:gd name="connsiteX10" fmla="*/ 9867900 w 10463101"/>
                <a:gd name="connsiteY10" fmla="*/ 3477571 h 4100513"/>
                <a:gd name="connsiteX11" fmla="*/ 9482916 w 10463101"/>
                <a:gd name="connsiteY11" fmla="*/ 4094163 h 4100513"/>
                <a:gd name="connsiteX12" fmla="*/ 8223249 w 10463101"/>
                <a:gd name="connsiteY12" fmla="*/ 4100513 h 4100513"/>
                <a:gd name="connsiteX13" fmla="*/ 5756274 w 10463101"/>
                <a:gd name="connsiteY13" fmla="*/ 4100513 h 4100513"/>
                <a:gd name="connsiteX14" fmla="*/ 5756274 w 10463101"/>
                <a:gd name="connsiteY14" fmla="*/ 4100513 h 4100513"/>
                <a:gd name="connsiteX15" fmla="*/ 477693 w 10463101"/>
                <a:gd name="connsiteY15" fmla="*/ 4100513 h 4100513"/>
                <a:gd name="connsiteX16" fmla="*/ 0 w 10463101"/>
                <a:gd name="connsiteY16" fmla="*/ 3417080 h 4100513"/>
                <a:gd name="connsiteX17" fmla="*/ 0 w 10463101"/>
                <a:gd name="connsiteY17" fmla="*/ 3417094 h 4100513"/>
                <a:gd name="connsiteX18" fmla="*/ 0 w 10463101"/>
                <a:gd name="connsiteY18" fmla="*/ 2391966 h 4100513"/>
                <a:gd name="connsiteX19" fmla="*/ 0 w 10463101"/>
                <a:gd name="connsiteY19" fmla="*/ 2391966 h 4100513"/>
                <a:gd name="connsiteX20" fmla="*/ 0 w 10463101"/>
                <a:gd name="connsiteY20" fmla="*/ 683433 h 41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63101" h="4100513">
                  <a:moveTo>
                    <a:pt x="0" y="683433"/>
                  </a:moveTo>
                  <a:cubicBezTo>
                    <a:pt x="0" y="305983"/>
                    <a:pt x="39283" y="0"/>
                    <a:pt x="416733" y="0"/>
                  </a:cubicBezTo>
                  <a:lnTo>
                    <a:pt x="5756274" y="0"/>
                  </a:lnTo>
                  <a:lnTo>
                    <a:pt x="5756274" y="0"/>
                  </a:lnTo>
                  <a:lnTo>
                    <a:pt x="8223249" y="0"/>
                  </a:lnTo>
                  <a:lnTo>
                    <a:pt x="9451166" y="12700"/>
                  </a:lnTo>
                  <a:cubicBezTo>
                    <a:pt x="9828616" y="12700"/>
                    <a:pt x="9867899" y="305983"/>
                    <a:pt x="9867899" y="683433"/>
                  </a:cubicBezTo>
                  <a:cubicBezTo>
                    <a:pt x="9867899" y="1273107"/>
                    <a:pt x="9867900" y="1862782"/>
                    <a:pt x="9867900" y="2452456"/>
                  </a:cubicBezTo>
                  <a:lnTo>
                    <a:pt x="10463101" y="2940035"/>
                  </a:lnTo>
                  <a:lnTo>
                    <a:pt x="9893102" y="3467503"/>
                  </a:lnTo>
                  <a:cubicBezTo>
                    <a:pt x="9893102" y="3487662"/>
                    <a:pt x="9867900" y="3457412"/>
                    <a:pt x="9867900" y="3477571"/>
                  </a:cubicBezTo>
                  <a:cubicBezTo>
                    <a:pt x="9867900" y="3855021"/>
                    <a:pt x="9854016" y="4062413"/>
                    <a:pt x="9482916" y="4094163"/>
                  </a:cubicBezTo>
                  <a:lnTo>
                    <a:pt x="8223249" y="4100513"/>
                  </a:lnTo>
                  <a:lnTo>
                    <a:pt x="5756274" y="4100513"/>
                  </a:lnTo>
                  <a:lnTo>
                    <a:pt x="5756274" y="4100513"/>
                  </a:lnTo>
                  <a:lnTo>
                    <a:pt x="477693" y="4100513"/>
                  </a:lnTo>
                  <a:cubicBezTo>
                    <a:pt x="100243" y="4100513"/>
                    <a:pt x="0" y="3794530"/>
                    <a:pt x="0" y="3417080"/>
                  </a:cubicBezTo>
                  <a:lnTo>
                    <a:pt x="0" y="3417094"/>
                  </a:lnTo>
                  <a:lnTo>
                    <a:pt x="0" y="2391966"/>
                  </a:lnTo>
                  <a:lnTo>
                    <a:pt x="0" y="2391966"/>
                  </a:lnTo>
                  <a:lnTo>
                    <a:pt x="0" y="683433"/>
                  </a:lnTo>
                  <a:close/>
                </a:path>
              </a:pathLst>
            </a:custGeom>
            <a:noFill/>
            <a:ln w="76200">
              <a:solidFill>
                <a:srgbClr val="DA6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화살표 연결선 26"/>
          <p:cNvCxnSpPr/>
          <p:nvPr/>
        </p:nvCxnSpPr>
        <p:spPr>
          <a:xfrm>
            <a:off x="5138486" y="3088576"/>
            <a:ext cx="5557775" cy="0"/>
          </a:xfrm>
          <a:prstGeom prst="straightConnector1">
            <a:avLst/>
          </a:prstGeom>
          <a:ln w="15875">
            <a:solidFill>
              <a:srgbClr val="453E2E">
                <a:alpha val="47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138486" y="3776231"/>
            <a:ext cx="5557775" cy="0"/>
          </a:xfrm>
          <a:prstGeom prst="straightConnector1">
            <a:avLst/>
          </a:prstGeom>
          <a:ln w="15875">
            <a:solidFill>
              <a:srgbClr val="453E2E">
                <a:alpha val="47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138486" y="4463886"/>
            <a:ext cx="5557775" cy="0"/>
          </a:xfrm>
          <a:prstGeom prst="straightConnector1">
            <a:avLst/>
          </a:prstGeom>
          <a:ln w="15875">
            <a:solidFill>
              <a:srgbClr val="453E2E">
                <a:alpha val="47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138486" y="5151539"/>
            <a:ext cx="5557775" cy="0"/>
          </a:xfrm>
          <a:prstGeom prst="straightConnector1">
            <a:avLst/>
          </a:prstGeom>
          <a:ln w="15875">
            <a:solidFill>
              <a:srgbClr val="453E2E">
                <a:alpha val="47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5138486" y="2400921"/>
            <a:ext cx="5557775" cy="0"/>
          </a:xfrm>
          <a:prstGeom prst="straightConnector1">
            <a:avLst/>
          </a:prstGeom>
          <a:ln w="15875">
            <a:solidFill>
              <a:srgbClr val="453E2E">
                <a:alpha val="47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3549" y="1863534"/>
            <a:ext cx="219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>
                <a:solidFill>
                  <a:srgbClr val="DA62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크리스마스</a:t>
            </a:r>
            <a:r>
              <a:rPr lang="ko-KR" altLang="en-US" sz="2800" spc="-15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</a:t>
            </a:r>
            <a:endParaRPr lang="ko-KR" altLang="en-US" sz="2800" spc="-150" dirty="0">
              <a:solidFill>
                <a:srgbClr val="1B262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5518" y="2386754"/>
            <a:ext cx="24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150" dirty="0" err="1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머하지</a:t>
            </a:r>
            <a:r>
              <a:rPr lang="ko-KR" altLang="en-US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시바</a:t>
            </a:r>
            <a:r>
              <a:rPr lang="en-US" altLang="ko-KR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‧‧‧</a:t>
            </a:r>
            <a:endParaRPr lang="ko-KR" altLang="en-US" sz="2800" spc="-150" dirty="0">
              <a:solidFill>
                <a:srgbClr val="1B262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8DB26-0D24-4124-9042-D765D08C3B70}"/>
              </a:ext>
            </a:extLst>
          </p:cNvPr>
          <p:cNvSpPr txBox="1"/>
          <p:nvPr/>
        </p:nvSpPr>
        <p:spPr>
          <a:xfrm>
            <a:off x="5138486" y="2080865"/>
            <a:ext cx="577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블루투스 해킹으로 자신의 카트가 도난 당할 수 있음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CD08D-E970-4096-895D-092C5587EBC3}"/>
              </a:ext>
            </a:extLst>
          </p:cNvPr>
          <p:cNvSpPr txBox="1"/>
          <p:nvPr/>
        </p:nvSpPr>
        <p:spPr>
          <a:xfrm>
            <a:off x="5129368" y="2743882"/>
            <a:ext cx="563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해킹으로 인해 고객들에게 혼란을 안겨 줄 수 있음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FD5ED-9C71-4640-8FD5-22A082A5FFAB}"/>
              </a:ext>
            </a:extLst>
          </p:cNvPr>
          <p:cNvSpPr txBox="1"/>
          <p:nvPr/>
        </p:nvSpPr>
        <p:spPr>
          <a:xfrm>
            <a:off x="5138486" y="3427267"/>
            <a:ext cx="60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고객의 신뢰도 저하로 매장 매출 저하로 연결 될 수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18A45-5598-432F-B7D3-75C56A66CC50}"/>
              </a:ext>
            </a:extLst>
          </p:cNvPr>
          <p:cNvSpPr txBox="1"/>
          <p:nvPr/>
        </p:nvSpPr>
        <p:spPr>
          <a:xfrm>
            <a:off x="5089132" y="4104737"/>
            <a:ext cx="563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블루투스 해킹으로 도청도 가능한데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입장에서는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4BFFC-33D1-48DB-A89D-44A31BF249F4}"/>
              </a:ext>
            </a:extLst>
          </p:cNvPr>
          <p:cNvSpPr txBox="1"/>
          <p:nvPr/>
        </p:nvSpPr>
        <p:spPr>
          <a:xfrm>
            <a:off x="5288444" y="4715418"/>
            <a:ext cx="547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도청 당할 수 있는 해당 카트를 사용하고 싶지 않음 </a:t>
            </a:r>
          </a:p>
        </p:txBody>
      </p:sp>
    </p:spTree>
    <p:extLst>
      <p:ext uri="{BB962C8B-B14F-4D97-AF65-F5344CB8AC3E}">
        <p14:creationId xmlns:p14="http://schemas.microsoft.com/office/powerpoint/2010/main" val="1149736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466475" y="493430"/>
            <a:ext cx="489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해결 방안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526462" y="456633"/>
            <a:ext cx="700677" cy="596815"/>
            <a:chOff x="4678085" y="2202513"/>
            <a:chExt cx="700677" cy="596815"/>
          </a:xfrm>
          <a:effectLst>
            <a:outerShdw blurRad="25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하트 58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D447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48781" y="2314274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FEF8E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2400" spc="-150" dirty="0">
                <a:solidFill>
                  <a:srgbClr val="FEF8E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8" y="3336293"/>
            <a:ext cx="3927740" cy="35217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766148" y="5032136"/>
            <a:ext cx="312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 그만 </a:t>
            </a:r>
            <a:r>
              <a:rPr lang="ko-KR" altLang="en-US" sz="2800" spc="-150" dirty="0" err="1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땡겨</a:t>
            </a:r>
            <a:r>
              <a:rPr lang="ko-KR" altLang="en-US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spc="-150" dirty="0" err="1">
                <a:solidFill>
                  <a:srgbClr val="D447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시브ㅏ</a:t>
            </a:r>
            <a:endParaRPr lang="ko-KR" altLang="en-US" sz="2800" spc="-150" dirty="0">
              <a:solidFill>
                <a:srgbClr val="D4474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93888" y="1291774"/>
            <a:ext cx="6509462" cy="4089038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88900">
            <a:solidFill>
              <a:srgbClr val="1B2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85611" y="2007578"/>
            <a:ext cx="5526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3200" spc="-150" dirty="0">
                <a:solidFill>
                  <a:srgbClr val="D447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OTP</a:t>
            </a:r>
            <a:r>
              <a:rPr lang="en-US" altLang="ko-KR" sz="3200" spc="-150" dirty="0">
                <a:solidFill>
                  <a:srgbClr val="EBA0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기술과 </a:t>
            </a:r>
            <a:r>
              <a:rPr lang="ko-KR" altLang="en-US" sz="3200" spc="-150" dirty="0">
                <a:solidFill>
                  <a:srgbClr val="D447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 러닝</a:t>
            </a:r>
            <a:r>
              <a:rPr lang="ko-KR" altLang="en-US" sz="32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57758" y="3308157"/>
            <a:ext cx="5781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>
                <a:solidFill>
                  <a:srgbClr val="D447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 머신 러닝</a:t>
            </a:r>
            <a:r>
              <a:rPr lang="en-US" altLang="ko-KR" sz="3000" spc="-150" dirty="0">
                <a:solidFill>
                  <a:srgbClr val="D447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0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 행동 패턴을 분석하고</a:t>
            </a:r>
            <a:r>
              <a:rPr lang="en-US" altLang="ko-KR" sz="30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0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패턴과 어긋날 시 사용자를 침입자로 간주</a:t>
            </a:r>
          </a:p>
        </p:txBody>
      </p:sp>
    </p:spTree>
    <p:extLst>
      <p:ext uri="{BB962C8B-B14F-4D97-AF65-F5344CB8AC3E}">
        <p14:creationId xmlns:p14="http://schemas.microsoft.com/office/powerpoint/2010/main" val="589620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466475" y="493430"/>
            <a:ext cx="489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D447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구체적</a:t>
            </a:r>
            <a:r>
              <a:rPr lang="ko-KR" altLang="en-US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해결 방안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526462" y="456633"/>
            <a:ext cx="700677" cy="596815"/>
            <a:chOff x="4678085" y="2202513"/>
            <a:chExt cx="700677" cy="596815"/>
          </a:xfrm>
          <a:effectLst>
            <a:outerShdw blurRad="25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하트 58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D447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E530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48781" y="2314274"/>
              <a:ext cx="3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FEF8E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2400" spc="-150" dirty="0">
                <a:solidFill>
                  <a:srgbClr val="FEF8E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42" y="4074850"/>
            <a:ext cx="3104032" cy="27831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-5885" y="3585637"/>
            <a:ext cx="294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GOT IT?</a:t>
            </a:r>
            <a:r>
              <a:rPr lang="ko-KR" altLang="en-US" sz="2800" spc="-150" dirty="0">
                <a:solidFill>
                  <a:srgbClr val="1B26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spc="-150" dirty="0" err="1">
                <a:solidFill>
                  <a:srgbClr val="D447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siba</a:t>
            </a:r>
            <a:endParaRPr lang="ko-KR" altLang="en-US" sz="2800" spc="-150" dirty="0">
              <a:solidFill>
                <a:srgbClr val="D4474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AD99FD-4D8C-4CFE-ABE9-4AF49481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038" y="1222884"/>
            <a:ext cx="1929441" cy="19294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B18A3E-7F22-4479-8F17-46DD868E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622" y="1030059"/>
            <a:ext cx="2218916" cy="22189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858A73-2E01-487A-89B9-BB4402F3A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93" y="1053448"/>
            <a:ext cx="2113693" cy="2113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49BD6C-36F7-4E43-9EFB-07C0BEF4E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55" y="4281536"/>
            <a:ext cx="2113693" cy="21136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F2D59C-B0AA-4B10-95F6-F503E50C0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7113" y="4503173"/>
            <a:ext cx="1926503" cy="192650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B262C9D-2107-478A-9CCB-AAC4F58439F7}"/>
              </a:ext>
            </a:extLst>
          </p:cNvPr>
          <p:cNvSpPr/>
          <p:nvPr/>
        </p:nvSpPr>
        <p:spPr>
          <a:xfrm>
            <a:off x="5584054" y="1775534"/>
            <a:ext cx="772884" cy="523220"/>
          </a:xfrm>
          <a:prstGeom prst="rightArrow">
            <a:avLst/>
          </a:prstGeom>
          <a:noFill/>
          <a:ln w="57150">
            <a:solidFill>
              <a:srgbClr val="D44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C6BAC7E-E786-4535-AE3D-FF06B73A5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7427" y="1807256"/>
            <a:ext cx="841321" cy="6645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031D47-A204-42E2-8DA3-FFAFA927B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688790">
            <a:off x="9730653" y="4051037"/>
            <a:ext cx="841321" cy="6645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021A57-D5FD-411B-AD97-F2858D5AF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936277" y="4970817"/>
            <a:ext cx="841321" cy="6645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5DA0B3-4EE9-4B54-97AC-A64190C9A002}"/>
              </a:ext>
            </a:extLst>
          </p:cNvPr>
          <p:cNvSpPr txBox="1"/>
          <p:nvPr/>
        </p:nvSpPr>
        <p:spPr>
          <a:xfrm>
            <a:off x="3301064" y="3304529"/>
            <a:ext cx="2545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OTP</a:t>
            </a:r>
            <a:r>
              <a:rPr lang="ko-KR" altLang="en-US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발행 </a:t>
            </a:r>
            <a:r>
              <a:rPr lang="en-US" altLang="ko-KR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en-US" altLang="ko-KR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800" dirty="0">
              <a:solidFill>
                <a:srgbClr val="FEF7E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6C7F25-5CC6-43BC-97C6-3B3F540422EC}"/>
              </a:ext>
            </a:extLst>
          </p:cNvPr>
          <p:cNvSpPr txBox="1"/>
          <p:nvPr/>
        </p:nvSpPr>
        <p:spPr>
          <a:xfrm>
            <a:off x="6460965" y="3268032"/>
            <a:ext cx="2218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카트에 입력</a:t>
            </a:r>
            <a:endParaRPr lang="en-US" altLang="ko-KR" sz="2800" dirty="0">
              <a:solidFill>
                <a:srgbClr val="FEF7E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 err="1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페어링</a:t>
            </a:r>
            <a:r>
              <a:rPr lang="en-US" altLang="ko-KR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800" dirty="0">
              <a:solidFill>
                <a:srgbClr val="FEF7E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3CF5BF-DE41-4B19-AB32-AC8F63137873}"/>
              </a:ext>
            </a:extLst>
          </p:cNvPr>
          <p:cNvSpPr txBox="1"/>
          <p:nvPr/>
        </p:nvSpPr>
        <p:spPr>
          <a:xfrm>
            <a:off x="9599259" y="3288264"/>
            <a:ext cx="181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 침입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351445-1DFC-4E31-ACC0-B8AD5BD9F4C6}"/>
              </a:ext>
            </a:extLst>
          </p:cNvPr>
          <p:cNvSpPr txBox="1"/>
          <p:nvPr/>
        </p:nvSpPr>
        <p:spPr>
          <a:xfrm>
            <a:off x="9391537" y="5952622"/>
            <a:ext cx="2561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 러닝으로 </a:t>
            </a:r>
            <a:endParaRPr lang="en-US" altLang="ko-KR" sz="2800" dirty="0">
              <a:solidFill>
                <a:srgbClr val="FEF7E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 침입 파악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8DE504-4B08-4C70-B30C-DF887DBED017}"/>
              </a:ext>
            </a:extLst>
          </p:cNvPr>
          <p:cNvSpPr txBox="1"/>
          <p:nvPr/>
        </p:nvSpPr>
        <p:spPr>
          <a:xfrm>
            <a:off x="3018490" y="6396202"/>
            <a:ext cx="3744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</a:t>
            </a:r>
            <a:r>
              <a:rPr lang="en-US" altLang="ko-KR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OTP </a:t>
            </a:r>
            <a:r>
              <a:rPr lang="ko-KR" altLang="en-US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발행 </a:t>
            </a:r>
            <a:r>
              <a:rPr lang="en-US" altLang="ko-KR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en-US" altLang="ko-KR" sz="2800" dirty="0">
                <a:solidFill>
                  <a:srgbClr val="FEF7E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800" dirty="0">
              <a:solidFill>
                <a:srgbClr val="FEF7E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172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3924</TotalTime>
  <Words>288</Words>
  <Application>Microsoft Office PowerPoint</Application>
  <PresentationFormat>와이드스크린</PresentationFormat>
  <Paragraphs>83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Calibri</vt:lpstr>
      <vt:lpstr>맑은 고딕</vt:lpstr>
      <vt:lpstr>배달의민족 도현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김혜린</dc:creator>
  <cp:lastModifiedBy>최수진</cp:lastModifiedBy>
  <cp:revision>146</cp:revision>
  <dcterms:created xsi:type="dcterms:W3CDTF">2017-10-08T04:20:15Z</dcterms:created>
  <dcterms:modified xsi:type="dcterms:W3CDTF">2018-11-22T06:37:28Z</dcterms:modified>
</cp:coreProperties>
</file>